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69" r:id="rId16"/>
    <p:sldId id="270" r:id="rId17"/>
    <p:sldId id="271" r:id="rId18"/>
    <p:sldId id="272" r:id="rId19"/>
    <p:sldId id="277" r:id="rId20"/>
    <p:sldId id="275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D40EDE-E3F6-4DFF-B2D5-9DF217C3EA25}" type="doc">
      <dgm:prSet loTypeId="urn:microsoft.com/office/officeart/2005/8/layout/architecture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A41C6DAD-DB47-483B-94CE-9BD56F8DEB8C}">
      <dgm:prSet phldrT="[Text]" custT="1"/>
      <dgm:spPr/>
      <dgm:t>
        <a:bodyPr/>
        <a:lstStyle/>
        <a:p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tlaphelps.org</a:t>
          </a:r>
        </a:p>
      </dgm:t>
    </dgm:pt>
    <dgm:pt modelId="{C1B45727-2DD4-46B6-A599-2AAEEB5C380E}" type="parTrans" cxnId="{A04F6E48-B711-47F2-BA86-3C72884FFCE3}">
      <dgm:prSet/>
      <dgm:spPr/>
      <dgm:t>
        <a:bodyPr/>
        <a:lstStyle/>
        <a:p>
          <a:endParaRPr lang="en-US" sz="1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AB64861-C357-4868-BC89-79FC6D59581B}" type="sibTrans" cxnId="{A04F6E48-B711-47F2-BA86-3C72884FFCE3}">
      <dgm:prSet/>
      <dgm:spPr/>
      <dgm:t>
        <a:bodyPr/>
        <a:lstStyle/>
        <a:p>
          <a:endParaRPr lang="en-US" sz="1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2E5253-DFD6-4EEB-A675-81F90CD4192E}">
      <dgm:prSet custT="1"/>
      <dgm:spPr/>
      <dgm:t>
        <a:bodyPr/>
        <a:lstStyle/>
        <a:p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1-800-343-TLAP (8527)</a:t>
          </a:r>
        </a:p>
      </dgm:t>
    </dgm:pt>
    <dgm:pt modelId="{437CFC56-70E7-4F32-896C-E5DBF6E7EE61}" type="parTrans" cxnId="{0A3B87D7-FA61-4A78-8541-AD60C9B5AD79}">
      <dgm:prSet/>
      <dgm:spPr/>
      <dgm:t>
        <a:bodyPr/>
        <a:lstStyle/>
        <a:p>
          <a:endParaRPr lang="en-US" sz="1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858715-B59F-4AE2-8F35-66DFCD696C19}" type="sibTrans" cxnId="{0A3B87D7-FA61-4A78-8541-AD60C9B5AD79}">
      <dgm:prSet/>
      <dgm:spPr/>
      <dgm:t>
        <a:bodyPr/>
        <a:lstStyle/>
        <a:p>
          <a:endParaRPr lang="en-US" sz="1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77247D9-013C-4FD6-9EFB-64C4297AD1B2}" type="pres">
      <dgm:prSet presAssocID="{AAD40EDE-E3F6-4DFF-B2D5-9DF217C3EA2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894AF9D-AD34-418F-9A98-2A260A6D3B5B}" type="pres">
      <dgm:prSet presAssocID="{A41C6DAD-DB47-483B-94CE-9BD56F8DEB8C}" presName="vertOne" presStyleCnt="0"/>
      <dgm:spPr/>
    </dgm:pt>
    <dgm:pt modelId="{19574176-BC3A-4971-8931-37667D4E64C9}" type="pres">
      <dgm:prSet presAssocID="{A41C6DAD-DB47-483B-94CE-9BD56F8DEB8C}" presName="txOne" presStyleLbl="node0" presStyleIdx="0" presStyleCnt="2">
        <dgm:presLayoutVars>
          <dgm:chPref val="3"/>
        </dgm:presLayoutVars>
      </dgm:prSet>
      <dgm:spPr/>
    </dgm:pt>
    <dgm:pt modelId="{6B3EFF29-0FD3-4B1E-8E89-AA7578429F72}" type="pres">
      <dgm:prSet presAssocID="{A41C6DAD-DB47-483B-94CE-9BD56F8DEB8C}" presName="horzOne" presStyleCnt="0"/>
      <dgm:spPr/>
    </dgm:pt>
    <dgm:pt modelId="{79C6E242-A400-4ABB-8255-14536E830691}" type="pres">
      <dgm:prSet presAssocID="{AAB64861-C357-4868-BC89-79FC6D59581B}" presName="sibSpaceOne" presStyleCnt="0"/>
      <dgm:spPr/>
    </dgm:pt>
    <dgm:pt modelId="{4DC3C0A3-58CF-4BD2-93AE-A4BCB0D6F72B}" type="pres">
      <dgm:prSet presAssocID="{502E5253-DFD6-4EEB-A675-81F90CD4192E}" presName="vertOne" presStyleCnt="0"/>
      <dgm:spPr/>
    </dgm:pt>
    <dgm:pt modelId="{0D4F29E9-97B1-4C96-BB6A-8B50617A5C01}" type="pres">
      <dgm:prSet presAssocID="{502E5253-DFD6-4EEB-A675-81F90CD4192E}" presName="txOne" presStyleLbl="node0" presStyleIdx="1" presStyleCnt="2">
        <dgm:presLayoutVars>
          <dgm:chPref val="3"/>
        </dgm:presLayoutVars>
      </dgm:prSet>
      <dgm:spPr/>
    </dgm:pt>
    <dgm:pt modelId="{087DC153-FAD1-4961-82AF-427C28CA6413}" type="pres">
      <dgm:prSet presAssocID="{502E5253-DFD6-4EEB-A675-81F90CD4192E}" presName="horzOne" presStyleCnt="0"/>
      <dgm:spPr/>
    </dgm:pt>
  </dgm:ptLst>
  <dgm:cxnLst>
    <dgm:cxn modelId="{D0EEEF17-3C91-44CB-8345-3E811A67F400}" type="presOf" srcId="{AAD40EDE-E3F6-4DFF-B2D5-9DF217C3EA25}" destId="{A77247D9-013C-4FD6-9EFB-64C4297AD1B2}" srcOrd="0" destOrd="0" presId="urn:microsoft.com/office/officeart/2005/8/layout/architecture"/>
    <dgm:cxn modelId="{D6E7FD5E-DFDD-4458-A48F-A2369992B7CF}" type="presOf" srcId="{502E5253-DFD6-4EEB-A675-81F90CD4192E}" destId="{0D4F29E9-97B1-4C96-BB6A-8B50617A5C01}" srcOrd="0" destOrd="0" presId="urn:microsoft.com/office/officeart/2005/8/layout/architecture"/>
    <dgm:cxn modelId="{A04F6E48-B711-47F2-BA86-3C72884FFCE3}" srcId="{AAD40EDE-E3F6-4DFF-B2D5-9DF217C3EA25}" destId="{A41C6DAD-DB47-483B-94CE-9BD56F8DEB8C}" srcOrd="0" destOrd="0" parTransId="{C1B45727-2DD4-46B6-A599-2AAEEB5C380E}" sibTransId="{AAB64861-C357-4868-BC89-79FC6D59581B}"/>
    <dgm:cxn modelId="{C817CF86-BD60-4447-A502-783D3993F4AF}" type="presOf" srcId="{A41C6DAD-DB47-483B-94CE-9BD56F8DEB8C}" destId="{19574176-BC3A-4971-8931-37667D4E64C9}" srcOrd="0" destOrd="0" presId="urn:microsoft.com/office/officeart/2005/8/layout/architecture"/>
    <dgm:cxn modelId="{0A3B87D7-FA61-4A78-8541-AD60C9B5AD79}" srcId="{AAD40EDE-E3F6-4DFF-B2D5-9DF217C3EA25}" destId="{502E5253-DFD6-4EEB-A675-81F90CD4192E}" srcOrd="1" destOrd="0" parTransId="{437CFC56-70E7-4F32-896C-E5DBF6E7EE61}" sibTransId="{71858715-B59F-4AE2-8F35-66DFCD696C19}"/>
    <dgm:cxn modelId="{CBED9D8D-572F-429E-949B-4BBBB4F88D40}" type="presParOf" srcId="{A77247D9-013C-4FD6-9EFB-64C4297AD1B2}" destId="{A894AF9D-AD34-418F-9A98-2A260A6D3B5B}" srcOrd="0" destOrd="0" presId="urn:microsoft.com/office/officeart/2005/8/layout/architecture"/>
    <dgm:cxn modelId="{66A520FE-DC77-48C4-9C7D-B7BFFFE3E16A}" type="presParOf" srcId="{A894AF9D-AD34-418F-9A98-2A260A6D3B5B}" destId="{19574176-BC3A-4971-8931-37667D4E64C9}" srcOrd="0" destOrd="0" presId="urn:microsoft.com/office/officeart/2005/8/layout/architecture"/>
    <dgm:cxn modelId="{C04BBD90-D6B3-4D67-BBBB-DDA7F832DDC6}" type="presParOf" srcId="{A894AF9D-AD34-418F-9A98-2A260A6D3B5B}" destId="{6B3EFF29-0FD3-4B1E-8E89-AA7578429F72}" srcOrd="1" destOrd="0" presId="urn:microsoft.com/office/officeart/2005/8/layout/architecture"/>
    <dgm:cxn modelId="{76E8F709-3729-419A-AC49-3526B15CA3D8}" type="presParOf" srcId="{A77247D9-013C-4FD6-9EFB-64C4297AD1B2}" destId="{79C6E242-A400-4ABB-8255-14536E830691}" srcOrd="1" destOrd="0" presId="urn:microsoft.com/office/officeart/2005/8/layout/architecture"/>
    <dgm:cxn modelId="{EC65E8D1-AA8E-4365-A918-3E201A0006FD}" type="presParOf" srcId="{A77247D9-013C-4FD6-9EFB-64C4297AD1B2}" destId="{4DC3C0A3-58CF-4BD2-93AE-A4BCB0D6F72B}" srcOrd="2" destOrd="0" presId="urn:microsoft.com/office/officeart/2005/8/layout/architecture"/>
    <dgm:cxn modelId="{5492DE6D-1519-4C42-B1BF-A943A6A11850}" type="presParOf" srcId="{4DC3C0A3-58CF-4BD2-93AE-A4BCB0D6F72B}" destId="{0D4F29E9-97B1-4C96-BB6A-8B50617A5C01}" srcOrd="0" destOrd="0" presId="urn:microsoft.com/office/officeart/2005/8/layout/architecture"/>
    <dgm:cxn modelId="{F8E42A36-A6DF-47C1-9EA9-92BB018CB4EB}" type="presParOf" srcId="{4DC3C0A3-58CF-4BD2-93AE-A4BCB0D6F72B}" destId="{087DC153-FAD1-4961-82AF-427C28CA6413}" srcOrd="1" destOrd="0" presId="urn:microsoft.com/office/officeart/2005/8/layout/archite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574176-BC3A-4971-8931-37667D4E64C9}">
      <dsp:nvSpPr>
        <dsp:cNvPr id="0" name=""/>
        <dsp:cNvSpPr/>
      </dsp:nvSpPr>
      <dsp:spPr>
        <a:xfrm>
          <a:off x="3771" y="0"/>
          <a:ext cx="5057774" cy="14630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tlaphelps.org</a:t>
          </a:r>
        </a:p>
      </dsp:txBody>
      <dsp:txXfrm>
        <a:off x="46622" y="42851"/>
        <a:ext cx="4972072" cy="1377338"/>
      </dsp:txXfrm>
    </dsp:sp>
    <dsp:sp modelId="{0D4F29E9-97B1-4C96-BB6A-8B50617A5C01}">
      <dsp:nvSpPr>
        <dsp:cNvPr id="0" name=""/>
        <dsp:cNvSpPr/>
      </dsp:nvSpPr>
      <dsp:spPr>
        <a:xfrm>
          <a:off x="5911253" y="0"/>
          <a:ext cx="5057774" cy="14630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1-800-343-TLAP (8527)</a:t>
          </a:r>
        </a:p>
      </dsp:txBody>
      <dsp:txXfrm>
        <a:off x="5954104" y="42851"/>
        <a:ext cx="4972072" cy="1377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chitecture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BF112-2D95-49ED-891E-3857F93E4CD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3ACA5-D65A-4018-9CA6-70F681437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2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0B1CC-14D8-C97D-ACE3-419E78501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498A1D-B819-E8B0-D6FB-076CFC90E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5884A-1740-A8DB-8E32-23A497ADD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04204-0CF6-49AD-A896-44907B374F73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7B326-311C-A08A-F146-4C85C08BF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691DB-121A-F7BC-20E9-A81346A3A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9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810D5-8BE9-6A38-D460-B92FABC2C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0FAA9-87FE-82EA-DBB4-FCAF5D6A6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B93D1-BDAA-4821-51E3-5EE8F1B37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1DA-2387-48E6-924F-31D841CB97DE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F0DCB-EC61-D81E-0A87-124DBC9A7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C6A02-1A14-80C7-F063-A165BC8D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4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DBA3A8-F38A-CD6B-D9A7-44F07047D4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A1C73D-1A8B-AD74-7A4F-90AA32443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F8196-1647-9526-68AD-B5395AA75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65AA-EC2E-4EE0-A0C2-27B0B20B83A4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3C44-2072-F6D7-199F-261B71F79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217BB-3D09-C403-B007-5840DAD6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3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363E0-35C7-798B-9D69-F3FCBD0EF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9A669-8E9C-841B-0731-964CCD9DB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68B9A-640C-5784-BFC2-BA7D47F86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4CAB-4301-4E6E-8D35-F4E15BADB6E0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6536E-6BDD-04FB-E7CE-15B27275D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60E1B-1F6E-0675-D3CB-19246D788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4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CC3DA-D286-F444-CC36-7EF4D905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513B3-1B94-A7EE-9463-96209F410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7E99B-3283-D9E9-9058-B546420F9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6AAB-8AAC-4E65-974F-050FD9030560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2ED1D-9F82-8603-30E6-C2C592AD0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11F67-7647-0C1C-58A3-B88E1749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1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05279-8C13-31EB-7A73-520FA9B25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78C67-E8CC-94A0-2F8B-530D5ACA01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9D203F-1E1F-9A78-5AE2-8C11EA2A6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406596-739D-702B-ABAC-48B3D1B27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85FF-9ED0-4E5A-BCB2-C70DE0D2ADB0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45DEA-7042-64E0-9CB8-16E4A44E1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C99C2-5D07-3853-4C89-229F2FC4C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3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97E81-6F7A-67FE-FB58-7E219E8DC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76D14-B48C-5F23-5592-1340369AF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912E37-092C-BE45-3EDD-CE73FED33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B5ABCD-37F2-E796-7AF8-51B844485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4862E7-C810-3D43-D550-2328BFA80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E9F36-6577-42A6-F433-EBE9DABB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2D31D-687F-41FC-979F-47362E934C89}" type="datetime1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B96719-4613-5089-ED16-FF5A291AF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1A451C-99D0-7C70-B7E1-E76611A39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1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2C6F8-23E5-DCE4-EEA1-D7E0CB972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25E94D-5C95-6738-D320-A2D9D721E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05FD-EC55-42D8-8EED-13AD3FC6DA09}" type="datetime1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4CCADC-0D42-1E88-0407-32C2AD974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DDBDE-B760-8F88-7C57-B8F7523D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3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648753-1204-02F5-C769-10EE5EE1E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10622-FB19-4E2B-8884-CC6BF79EB3CF}" type="datetime1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BBAD95-3A5D-AFB7-93F9-A7ECAF9C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D0D37-5216-0400-0EB3-28B7615C5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6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D38C-CD3D-B31D-9A68-9FAAE10A1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5C394-B43D-9652-CA6A-7F080A03F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7C02FF-2BC0-F288-C6DE-C25D710B2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A4B81A-0E90-03CF-8332-D7AA4C18A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03AF-E4F3-496A-A958-BC1DEDD008BD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AFB1D-091F-1AB9-F4C3-422FD0664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FD0040-09A7-F3A7-033A-671BCB51B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0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D2B3E-373B-B42A-05BE-01D179694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EF5E86-B4E4-3618-EAE9-3FB834E70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6739F-28CE-4EE5-37B9-6F88E5DBA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2795D-9B98-45AA-2275-B12B7ED8B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287A-919C-44D8-9BD1-B16B7DD5987B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1A545-1723-CA52-CF52-52F8335EF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3932F-4BF5-346A-799D-726BFC835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1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E83ADB-05E8-14FE-1066-3F64CA1A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BB52E1-B061-ED4A-3279-6DC54E5A5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4DDC5-853E-7297-E4D1-C73C713C10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58DEE7-4585-4487-82C4-9995F56807B1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A7FAF-3B92-CE88-48B0-FA4AB01E1E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5E390-7971-E56A-3396-440B62A24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CAAAF8-E1AC-490C-A080-CD0B0137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9190B6-C902-0277-4350-AA99AB783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78786"/>
            <a:ext cx="10515600" cy="1592937"/>
          </a:xfr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en-US" sz="54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Overcoming the Existential Crisis</a:t>
            </a:r>
            <a:br>
              <a:rPr lang="en-US" sz="54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of Being an Appellate Lawyer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963A7-E9BA-6805-EE5D-3E37E7298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/>
              <a:t>Presented by Kevin Dubose</a:t>
            </a:r>
            <a:br>
              <a:rPr lang="en-US" dirty="0"/>
            </a:br>
            <a:r>
              <a:rPr lang="en-US" cap="small" dirty="0"/>
              <a:t>Alexander Dubose &amp; Jefferson LLP</a:t>
            </a:r>
            <a:r>
              <a:rPr lang="en-US" dirty="0"/>
              <a:t>, Houston, TX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SBOT Appellate Section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Lunch ‘n Learn </a:t>
            </a:r>
            <a:r>
              <a:rPr lang="en-US" dirty="0" err="1"/>
              <a:t>Wbinar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April 17, 2026</a:t>
            </a:r>
          </a:p>
        </p:txBody>
      </p:sp>
    </p:spTree>
    <p:extLst>
      <p:ext uri="{BB962C8B-B14F-4D97-AF65-F5344CB8AC3E}">
        <p14:creationId xmlns:p14="http://schemas.microsoft.com/office/powerpoint/2010/main" val="307424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CC53C0-9167-AE47-9942-0978DB2D6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1365472"/>
            <a:ext cx="10978470" cy="35646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7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4. In reality, winning appeals is </a:t>
            </a:r>
            <a:r>
              <a:rPr lang="en-US" sz="7500" dirty="0"/>
              <a:t>rarely</a:t>
            </a:r>
            <a:r>
              <a:rPr lang="en-US" sz="7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based on working harder and being </a:t>
            </a:r>
            <a:r>
              <a:rPr lang="en-US" sz="7500" dirty="0"/>
              <a:t>more skilled</a:t>
            </a:r>
            <a:r>
              <a:rPr lang="en-US" sz="7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5AB3B8-7F64-22FC-5C5A-18E16ADE9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2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A71514-A90F-76C4-B471-067E09085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605428"/>
            <a:ext cx="10978470" cy="5084725"/>
          </a:xfr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5. Despite our best efforts, we sometimes will be the one who loses, sometimes unjustly, sometimes with catastrophic consequences.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E7056A-293B-A416-49B3-11A331C3B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BDCDF4-F30A-241C-BF69-65BE9A82C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605428"/>
            <a:ext cx="10978470" cy="5084725"/>
          </a:xfr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6. Apparent responsibility for catastrophic losses, with limited control over outcomes, can result in an existential crisis.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5C0750-6D17-1BB9-7C36-1ACDA5EB9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4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3B8E6-C14C-BF1D-F1F7-AF6714492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472237"/>
            <a:ext cx="9144000" cy="3754618"/>
          </a:xfrm>
        </p:spPr>
        <p:txBody>
          <a:bodyPr vert="horz" lIns="91440" tIns="45720" rIns="91440" bIns="45720" rtlCol="0" anchor="ctr">
            <a:spAutoFit/>
          </a:bodyPr>
          <a:lstStyle/>
          <a:p>
            <a:pPr algn="ctr"/>
            <a:r>
              <a:rPr lang="en-US" sz="6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Suggestions for overcoming the existential crisis of appellate law: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2CFDE9-DB4B-4FB0-898F-093AABFF3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3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77354-B2C2-BDC4-0BD8-0329679F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21356"/>
          </a:xfrm>
        </p:spPr>
        <p:txBody>
          <a:bodyPr>
            <a:normAutofit fontScale="90000"/>
          </a:bodyPr>
          <a:lstStyle/>
          <a:p>
            <a:r>
              <a:rPr kumimoji="0" lang="en-US" sz="7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1. Re-define your concept of success as an appellate lawyer.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6A5EAE-645B-6DE6-5BC6-0EDD906C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79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463EB0A-3D7C-4AA5-BFA5-8EE5B4BA5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AB387A-7FEB-8D0F-4B98-5752659C7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651" y="1837189"/>
            <a:ext cx="11034695" cy="266401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7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Huge caveat to #1: This works for appellate lawyers, but provides little solace to clients.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945AD00-F967-454D-A4B2-39ABA5C88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BC5B79-B912-427C-8219-E3E50943F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ABFD5F-1E73-6306-D888-103CFC97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9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463EB0A-3D7C-4AA5-BFA5-8EE5B4BA5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5621E-5BE4-4A70-5D48-7FDE2A2E3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651" y="1122363"/>
            <a:ext cx="11034695" cy="3174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Lean into the other roles that a lawyer plays besides being a fierce warrior on the battlefield.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945AD00-F967-454D-A4B2-39ABA5C88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BC5B79-B912-427C-8219-E3E50943F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971144-5099-1347-C4A0-101A4FD31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4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463EB0A-3D7C-4AA5-BFA5-8EE5B4BA5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337BFC-1019-AB60-FF6E-A17118AD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651" y="1122363"/>
            <a:ext cx="11034695" cy="317469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Do everything possible to improve your craft (for the </a:t>
            </a:r>
            <a:r>
              <a:rPr lang="en-US" sz="6000" dirty="0"/>
              <a:t>infrequent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occasion when it 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makes a difference).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945AD00-F967-454D-A4B2-39ABA5C88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BC5B79-B912-427C-8219-E3E50943F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CE2F5E-335F-9FC4-C618-07FFEAD94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6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463EB0A-3D7C-4AA5-BFA5-8EE5B4BA5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70BEF-0FD5-8419-598B-CB869BD2D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651" y="1122363"/>
            <a:ext cx="11034695" cy="3174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4. Acknowledge and accept loss and become immersed in the next case.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945AD00-F967-454D-A4B2-39ABA5C88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BC5B79-B912-427C-8219-E3E50943F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D22F17-7643-CCEC-9E36-FA719170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1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28B7D-52A7-2EE7-11DA-FFD642A2A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en-US" sz="6000" dirty="0"/>
              <a:t>5. Be willing to seek help when you need it.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C32F2C-0F07-DAF1-3DCF-1BF2E6F3E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4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ED40FD6-2D26-7037-DABA-3A171038E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988" y="1505672"/>
            <a:ext cx="8582025" cy="2177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 had a dream.</a:t>
            </a:r>
            <a:b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Literally.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4E99DF-4A97-8188-188F-228753A6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4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9EA69D-C678-2C50-5C64-9D9F86316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1F5A9A7-3490-2B47-757F-101B129349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3C1530-217C-45FD-D046-D7819273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651" y="1122363"/>
            <a:ext cx="11034695" cy="3174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/>
              <a:t>Addendum to #5. Be aware of resources like Texas Lawyer’s Assistance Program (TLAP).</a:t>
            </a:r>
            <a:endParaRPr lang="en-US" sz="6000" kern="1200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4016DB6-00E9-46A5-2A89-C28F2C309A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6BF27D-5ACF-1F47-C06F-90614CA38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E740892-3441-4229-7AD4-DF475A3518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9142476"/>
              </p:ext>
            </p:extLst>
          </p:nvPr>
        </p:nvGraphicFramePr>
        <p:xfrm>
          <a:off x="609598" y="4846006"/>
          <a:ext cx="10972800" cy="1463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911420-6D4D-C59B-4D5F-CF6B8DBE5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onnsiteX0" fmla="*/ 0 w 5649003"/>
              <a:gd name="connsiteY0" fmla="*/ 5325836 h 10651671"/>
              <a:gd name="connsiteX1" fmla="*/ 2824502 w 5649003"/>
              <a:gd name="connsiteY1" fmla="*/ 0 h 10651671"/>
              <a:gd name="connsiteX2" fmla="*/ 5649004 w 5649003"/>
              <a:gd name="connsiteY2" fmla="*/ 5325836 h 10651671"/>
              <a:gd name="connsiteX3" fmla="*/ 2824502 w 5649003"/>
              <a:gd name="connsiteY3" fmla="*/ 10651672 h 10651671"/>
              <a:gd name="connsiteX4" fmla="*/ 0 w 5649003"/>
              <a:gd name="connsiteY4" fmla="*/ 5325836 h 10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C3D037-C740-1E3C-733D-C27F63834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1911096"/>
            <a:ext cx="8055864" cy="20766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Thank you,</a:t>
            </a:r>
            <a:br>
              <a:rPr lang="en-US" sz="66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66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and good luck.</a:t>
            </a: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8A45F1-2A0D-BA18-A553-DA757929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3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4B46CD-90E5-AA8E-CE77-ACCA9221D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3788"/>
            <a:ext cx="10506455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Existential crisis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8432BA-C5A9-EEAA-655B-FD9FAA84A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5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CD6181-D851-1C90-FDD6-C04E4D433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challenge that threatens the existence of something.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1E3F96-FC09-A00A-BB61-5C418E57C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0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47F1EB-0AC4-441C-C2AC-0EDEE52D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1365472"/>
            <a:ext cx="10978470" cy="35646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crisis or loss that causes us to ask ourselves deep questions about life’s purpose, our place in the world, and what gives our existence meaning.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E4DDE8-461D-8942-5AC4-3D4E53174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0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E38E84-4E55-688A-158D-258AE5F8D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61368"/>
            <a:ext cx="9144000" cy="2840521"/>
          </a:xfrm>
        </p:spPr>
        <p:txBody>
          <a:bodyPr vert="horz" lIns="91440" tIns="45720" rIns="91440" bIns="45720" rtlCol="0" anchor="ctr">
            <a:spAutoFit/>
          </a:bodyPr>
          <a:lstStyle/>
          <a:p>
            <a:pPr algn="ctr"/>
            <a:r>
              <a:rPr lang="en-US" sz="6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Reasons that appellate law can lead to an existential crisis: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B16130-6DAA-66DD-9201-2A688835C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2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C4ACB5-5633-261C-F7B3-A43E81AB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605428"/>
            <a:ext cx="10978470" cy="5084725"/>
          </a:xfr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The practice of appellate law is largely a binary proposition: in most cases one party wins and the other party loses.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22D729-53F9-8F07-F8B7-23B044EF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1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DE6A7A-81DC-0F91-5543-07668B7D7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1365472"/>
            <a:ext cx="10978470" cy="35646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8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Representing the party </a:t>
            </a:r>
            <a:r>
              <a:rPr lang="en-US" sz="8800" dirty="0"/>
              <a:t>that </a:t>
            </a:r>
            <a:r>
              <a:rPr lang="en-US" sz="8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8800" dirty="0"/>
              <a:t>w</a:t>
            </a:r>
            <a:r>
              <a:rPr lang="en-US" sz="8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 is important to appellate lawyers.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C7CAEC-6C23-24F4-8FB8-B79876733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0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1DE0BB-1AC6-80C4-92AA-D3048A0D4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1365472"/>
            <a:ext cx="10978470" cy="35646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8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We like to think that we can assure that our party wins by working harder and being </a:t>
            </a:r>
            <a:r>
              <a:rPr lang="en-US" sz="8100" dirty="0"/>
              <a:t>more skilled</a:t>
            </a:r>
            <a:r>
              <a:rPr lang="en-US" sz="8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4CD5C4-0AEF-9DFC-70A2-754F6EBC0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AAAF8-E1AC-490C-A080-CD0B0137B8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9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378</Words>
  <Application>Microsoft Office PowerPoint</Application>
  <PresentationFormat>Widescreen</PresentationFormat>
  <Paragraphs>47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Office Theme</vt:lpstr>
      <vt:lpstr>Overcoming the Existential Crisis of Being an Appellate Lawyer</vt:lpstr>
      <vt:lpstr>I had a dream. Literally.</vt:lpstr>
      <vt:lpstr>Existential crisis</vt:lpstr>
      <vt:lpstr>A challenge that threatens the existence of something.</vt:lpstr>
      <vt:lpstr>A crisis or loss that causes us to ask ourselves deep questions about life’s purpose, our place in the world, and what gives our existence meaning.</vt:lpstr>
      <vt:lpstr>Reasons that appellate law can lead to an existential crisis:</vt:lpstr>
      <vt:lpstr>1. The practice of appellate law is largely a binary proposition: in most cases one party wins and the other party loses.</vt:lpstr>
      <vt:lpstr>2. Representing the party that  wins is important to appellate lawyers.</vt:lpstr>
      <vt:lpstr>3. We like to think that we can assure that our party wins by working harder and being more skilled.</vt:lpstr>
      <vt:lpstr>4. In reality, winning appeals is rarely based on working harder and being more skilled.</vt:lpstr>
      <vt:lpstr>5. Despite our best efforts, we sometimes will be the one who loses, sometimes unjustly, sometimes with catastrophic consequences.</vt:lpstr>
      <vt:lpstr>6. Apparent responsibility for catastrophic losses, with limited control over outcomes, can result in an existential crisis.</vt:lpstr>
      <vt:lpstr>Suggestions for overcoming the existential crisis of appellate law:</vt:lpstr>
      <vt:lpstr>1. Re-define your concept of success as an appellate lawyer.</vt:lpstr>
      <vt:lpstr>Huge caveat to #1: This works for appellate lawyers, but provides little solace to clients.</vt:lpstr>
      <vt:lpstr>2. Lean into the other roles that a lawyer plays besides being a fierce warrior on the battlefield.</vt:lpstr>
      <vt:lpstr>3. Do everything possible to improve your craft (for the infrequent occasion when it  makes a difference).</vt:lpstr>
      <vt:lpstr>4. Acknowledge and accept loss and become immersed in the next case.</vt:lpstr>
      <vt:lpstr>5. Be willing to seek help when you need it.</vt:lpstr>
      <vt:lpstr>Addendum to #5. Be aware of resources like Texas Lawyer’s Assistance Program (TLAP).</vt:lpstr>
      <vt:lpstr>Thank you, and good luck.</vt:lpstr>
    </vt:vector>
  </TitlesOfParts>
  <Company>SKLLP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Mandy Patterson</dc:creator>
  <cp:lastModifiedBy>Kevin Dubose</cp:lastModifiedBy>
  <cp:revision>14</cp:revision>
  <dcterms:created xsi:type="dcterms:W3CDTF">2025-05-15T17:58:21Z</dcterms:created>
  <dcterms:modified xsi:type="dcterms:W3CDTF">2026-04-14T20:13:03Z</dcterms:modified>
</cp:coreProperties>
</file>